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60" r:id="rId4"/>
    <p:sldId id="258" r:id="rId5"/>
    <p:sldId id="263" r:id="rId6"/>
    <p:sldId id="267" r:id="rId7"/>
    <p:sldId id="261" r:id="rId8"/>
    <p:sldId id="268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10" r:id="rId47"/>
    <p:sldId id="303" r:id="rId48"/>
    <p:sldId id="305" r:id="rId49"/>
    <p:sldId id="306" r:id="rId50"/>
    <p:sldId id="304" r:id="rId51"/>
    <p:sldId id="307" r:id="rId52"/>
    <p:sldId id="308" r:id="rId53"/>
    <p:sldId id="309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8" autoAdjust="0"/>
    <p:restoredTop sz="95147" autoAdjust="0"/>
  </p:normalViewPr>
  <p:slideViewPr>
    <p:cSldViewPr snapToGrid="0">
      <p:cViewPr varScale="1">
        <p:scale>
          <a:sx n="81" d="100"/>
          <a:sy n="81" d="100"/>
        </p:scale>
        <p:origin x="6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2B281-6FE5-4209-81FD-FFB463AE75A0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8868A-BABB-4F8A-8A33-25AA31E6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27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8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4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02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99B1-3855-4802-BA3D-4BB80A4FE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FDFE1-1BBE-4A35-AD42-1B903B8E0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9E73-AC01-4008-B51A-D6066FCA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D6926-F1A3-4B42-B0BB-7F1EFCA2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F978-47CA-4A24-AEFF-5088488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6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6307-95AA-4DD8-8425-2ECFB642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3A567-B304-49E5-817F-1621423A2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A7DB-9FBE-4B3C-AF00-A47307E1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6D8F5-C35A-444F-9C5E-3107E310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C77D4-D57D-42BC-9EAB-F06DAA29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6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9119F-15B2-4D6A-B3D4-3B643BAAA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1ABF3-55B1-41A9-BA8B-C956025E6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433D5-9268-4AE5-9261-E7396A9A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EF991-73A2-4CEF-88E8-18ED8C31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9464C-BCEE-40D1-90A6-56A7208D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7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6FC2-3375-4900-9F5A-7F945479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E8C66-A97F-4DB3-9D60-E54B903F2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040AF-E5CF-461D-B5A3-BB13BA0E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586A4-4281-48E4-80D1-9DA8F3EE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CC491-67BB-423C-B837-B75B058D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8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9C60-40BC-4923-8BFE-6FCCD536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C12BF-030C-4855-9884-A407B66EC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D4ABF-F409-409C-A14A-6876B296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D9E3-1E59-4C5E-A9D6-F6D6AA3A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AB9DD-FB0B-401B-A7E1-DCA58B38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5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EFC6-6D9D-4786-8825-2E35F75A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CAB4-90ED-4162-92BE-B050A985D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31C1D-F753-409D-932C-AE7A7698D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E42B4-AF39-4478-8D42-D3233A59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A484F-9717-4128-AA69-AB77951E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13513-5282-4139-94C1-3D8AB36C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9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28F-8FAC-438D-AB86-3A29996F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DB62C-1638-4B78-961C-FB435662C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7DD59-C8E1-4347-861A-8B21358EF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58832-1CB3-4D15-8ACF-D1321C844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EBB9F7-F656-4AB4-9D9C-7A0F10F0E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F58CD3-97E0-4671-972E-96BFA5A8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1081D-D9D3-44B3-81A8-147FA3F3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3809E6-70B3-44E6-B8F5-527F8DC0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AE88-6F6D-4766-B481-A78B568F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26745-D328-43C5-9EE5-97A589A6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E29E3-268B-4343-80F2-4CB965C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82EEF-4A32-4E91-9C9E-A1CC362E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9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80B52-132F-413A-AE56-C53F93D18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F5785-1A0E-42A6-814E-9A85D31C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4C908-3493-4D44-9B18-7F795E55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9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813C-E894-45D9-8560-3924E0A6F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6A1CE-787B-4903-B9C0-296E42A8E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6C0C4-8CB0-4014-BD84-3191BC8F0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53E3-4F24-44E9-A477-8D9EC2697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A84CB-E2B5-4D92-8D2D-89145BF8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B434A-3B47-45F6-8C36-7FBE177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7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319-1328-4C26-BA1E-34AB626A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FE89B-3E62-4B2B-8297-ADCEA337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13353-02C4-4375-82FD-5F94DC3A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A9055-28EB-4996-B21C-E9C81DA4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EB32F-FBDA-4497-9716-3DB812DF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36E0B-AFBF-476B-8F35-74C9FA54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2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A864C-B7BE-4FF7-B2A3-F879BA93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3FC48-6930-4716-9D61-C245618B8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D9D92-B3EC-4A32-AA9E-13BF5A8D8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525EB-601E-49D2-983D-523083B6E76E}" type="datetimeFigureOut">
              <a:rPr lang="en-US" smtClean="0"/>
              <a:t>10/28/2021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83DD6-10DF-4EDF-B104-9A5B4C620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72E7E-543C-4617-8497-E471DB08A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3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7139A-DD42-4DD1-8D49-C72F362F2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1B069-0DB7-4482-A7BD-0941F711A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D25D-ED1E-446E-A5F6-20FC4A61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106DA42-CAC6-4FEB-BF81-49ECE095C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6663"/>
            <a:ext cx="7762672" cy="3924946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9DC3B2B-F018-4FC7-A774-AF7AAAFB4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54" y="2442230"/>
            <a:ext cx="4431746" cy="29333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196542-7F2D-408B-B8AE-A4811F3B406E}"/>
              </a:ext>
            </a:extLst>
          </p:cNvPr>
          <p:cNvSpPr txBox="1">
            <a:spLocks/>
          </p:cNvSpPr>
          <p:nvPr/>
        </p:nvSpPr>
        <p:spPr>
          <a:xfrm>
            <a:off x="6017381" y="3677087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Macrophage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8A7CA0-B11D-4781-A411-2A5D2C325CE1}"/>
              </a:ext>
            </a:extLst>
          </p:cNvPr>
          <p:cNvSpPr txBox="1">
            <a:spLocks/>
          </p:cNvSpPr>
          <p:nvPr/>
        </p:nvSpPr>
        <p:spPr>
          <a:xfrm>
            <a:off x="5676913" y="424487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Monocyte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D1D4F4-6192-4234-A110-45D802EF162D}"/>
              </a:ext>
            </a:extLst>
          </p:cNvPr>
          <p:cNvSpPr txBox="1">
            <a:spLocks/>
          </p:cNvSpPr>
          <p:nvPr/>
        </p:nvSpPr>
        <p:spPr>
          <a:xfrm>
            <a:off x="4431747" y="4974446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Gaint</a:t>
            </a:r>
            <a:r>
              <a:rPr lang="en-US" sz="1600" dirty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187813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848F-695B-48FE-9999-FFD65A89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DC6CDD-BA15-4708-AFAE-D663B0134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A9FCC-3E29-4500-8205-A1C8E29D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094"/>
            <a:ext cx="12192000" cy="3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2439-8BD7-4220-8479-1B0C1E88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DCATS </a:t>
            </a:r>
            <a:r>
              <a:rPr lang="en-US" altLang="zh-CN" dirty="0"/>
              <a:t>supplementary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6328998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6328998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r="-101667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93023" r="-2000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93023" r="-101667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97619" r="-3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197619" r="-2000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197619" r="-101667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290698" r="-101667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CAF882D-446A-4208-B437-01B2921077E9}"/>
              </a:ext>
            </a:extLst>
          </p:cNvPr>
          <p:cNvSpPr txBox="1"/>
          <p:nvPr/>
        </p:nvSpPr>
        <p:spPr>
          <a:xfrm>
            <a:off x="1965091" y="2810162"/>
            <a:ext cx="856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31138-AAC5-4E96-93CE-420DF987DF8D}"/>
              </a:ext>
            </a:extLst>
          </p:cNvPr>
          <p:cNvSpPr txBox="1"/>
          <p:nvPr/>
        </p:nvSpPr>
        <p:spPr>
          <a:xfrm>
            <a:off x="1967539" y="4127554"/>
            <a:ext cx="853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778127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𝐴𝐴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778127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02273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r="-97778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7561" r="-202273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97561" r="-97778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97561" b="-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202500" r="-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2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F5CF0B5-2820-4CA7-A722-77BC8261F372}"/>
              </a:ext>
            </a:extLst>
          </p:cNvPr>
          <p:cNvSpPr/>
          <p:nvPr/>
        </p:nvSpPr>
        <p:spPr>
          <a:xfrm>
            <a:off x="3527185" y="4059849"/>
            <a:ext cx="130485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94BE2-CCD1-4E9D-A14C-045209C506BC}"/>
              </a:ext>
            </a:extLst>
          </p:cNvPr>
          <p:cNvSpPr txBox="1"/>
          <p:nvPr/>
        </p:nvSpPr>
        <p:spPr>
          <a:xfrm>
            <a:off x="3535162" y="2807624"/>
            <a:ext cx="1288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027E70-C671-46C1-A446-39B0FE72A1E3}"/>
              </a:ext>
            </a:extLst>
          </p:cNvPr>
          <p:cNvSpPr txBox="1"/>
          <p:nvPr/>
        </p:nvSpPr>
        <p:spPr>
          <a:xfrm>
            <a:off x="5431282" y="2807624"/>
            <a:ext cx="132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Latent True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/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𝐺𝐿𝑀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blipFill>
                <a:blip r:embed="rId4"/>
                <a:stretch>
                  <a:fillRect l="-2878" t="-4444" r="-32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60EAAC-4C83-4F5D-AA77-9DFA33EB1AA4}"/>
              </a:ext>
            </a:extLst>
          </p:cNvPr>
          <p:cNvSpPr/>
          <p:nvPr/>
        </p:nvSpPr>
        <p:spPr>
          <a:xfrm>
            <a:off x="7263335" y="4059849"/>
            <a:ext cx="1694375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9794999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9794999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326" b="-2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4762" r="-68800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104762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00000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448359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448359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2326" r="-200000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326" r="-101667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4762" r="-3025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104762" r="-2000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104762" r="-101667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104762" r="-1667" b="-1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00000" r="-101667" b="-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200000" r="-1667" b="-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1192457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1192457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r="-100826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93023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93023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197619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197619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290698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750713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750713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2326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326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104762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104762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104762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00000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200000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175DE84-6169-418A-8E30-794124AD0D2F}"/>
              </a:ext>
            </a:extLst>
          </p:cNvPr>
          <p:cNvSpPr txBox="1"/>
          <p:nvPr/>
        </p:nvSpPr>
        <p:spPr>
          <a:xfrm>
            <a:off x="9350326" y="2807624"/>
            <a:ext cx="61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82965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F815-6C36-456D-A0F6-6BBD62D4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MMPH6140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A49F8-D1A5-4DD2-8BCA-EF80EBC6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E9B72-19AE-4219-848F-8CFC7A5B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5" y="0"/>
            <a:ext cx="7574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6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9620-7F43-4B41-B372-F656B54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286E-E1BA-4431-B868-FAD4E41E2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63422-D38F-403E-BD60-137350A0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1028365"/>
            <a:ext cx="775443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C6A9-8F44-43ED-BEA9-4907FA49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47244-B2F7-47AE-9096-16055DB8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0" y="2471311"/>
            <a:ext cx="7116168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099A95-E230-419A-BE5E-0537D24387CC}"/>
              </a:ext>
            </a:extLst>
          </p:cNvPr>
          <p:cNvGrpSpPr/>
          <p:nvPr/>
        </p:nvGrpSpPr>
        <p:grpSpPr>
          <a:xfrm>
            <a:off x="5723432" y="2466867"/>
            <a:ext cx="6402028" cy="4391133"/>
            <a:chOff x="1879887" y="1104852"/>
            <a:chExt cx="7840169" cy="55824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155C6E-2E34-4EC4-AA48-521439B4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9887" y="1104852"/>
              <a:ext cx="7840169" cy="558242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E32895-95F5-457F-BE05-1DE06020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2187" y="1104852"/>
              <a:ext cx="937869" cy="720773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92D3FFF-BC9F-437E-985F-DF8BD9150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4" y="2471324"/>
            <a:ext cx="5054958" cy="43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E397D7-20C6-4F78-8842-B9BDC44B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4626"/>
            <a:ext cx="5029902" cy="375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5DEFF-CA45-403D-B1E1-07800E19C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959" y="1961467"/>
            <a:ext cx="4267796" cy="4896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525F1D-5F12-49FE-8F7F-A610BA408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998" y="3209416"/>
            <a:ext cx="4382112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1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2FB8D1-71E6-41EF-9D17-3ECFA9D5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295102"/>
            <a:ext cx="1188885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0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61C7-FC12-4B88-8159-CEC295B0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JC0522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AEC82-FFF7-4412-9D92-BB2AC1519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884"/>
          <a:stretch/>
        </p:blipFill>
        <p:spPr>
          <a:xfrm>
            <a:off x="7563743" y="106521"/>
            <a:ext cx="4104517" cy="30198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6F06E-3E46-4022-9D78-E5BFDE44F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10"/>
          <a:stretch/>
        </p:blipFill>
        <p:spPr>
          <a:xfrm>
            <a:off x="1897612" y="3043016"/>
            <a:ext cx="3459876" cy="302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9CDE1-49FF-467B-9BD0-1C67510BD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83"/>
          <a:stretch/>
        </p:blipFill>
        <p:spPr>
          <a:xfrm>
            <a:off x="5357488" y="3043015"/>
            <a:ext cx="232546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8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3D92-2C0C-446C-9204-DA5E3CC4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LM0414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75B8B-E69C-4BBD-BCF0-13F1DFA4D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A4B01-2A51-4020-9151-522CA2B0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711"/>
            <a:ext cx="12192000" cy="44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2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1180E1-503E-44D4-BA2C-A8B7E9DC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021"/>
            <a:ext cx="6095999" cy="3099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47342-AB26-4CA1-A7F8-4ADCFB4F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44780"/>
            <a:ext cx="6095999" cy="3056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02B37-A17C-4525-9A2C-F6FCB5A5D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1390"/>
            <a:ext cx="6096144" cy="3056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6B73B-0F40-48B5-AAA6-F55DD2A20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468969"/>
            <a:ext cx="6090134" cy="23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4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4159-FD45-494D-9F9E-6CCB75E8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EF43B3-7CAB-4B71-B0A2-AD634E91F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F819F-5BA9-477F-9D6D-8B1FF87A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076261"/>
            <a:ext cx="6878010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A5B7-A76D-45EE-BB95-EE2AD8F0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/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/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1D6E76-F737-4297-873A-A48F2DBA7B32}"/>
              </a:ext>
            </a:extLst>
          </p:cNvPr>
          <p:cNvCxnSpPr>
            <a:cxnSpLocks/>
          </p:cNvCxnSpPr>
          <p:nvPr/>
        </p:nvCxnSpPr>
        <p:spPr>
          <a:xfrm>
            <a:off x="5437618" y="2447392"/>
            <a:ext cx="467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9F184DD-AA08-456D-A187-4F71E1F47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603" y="500348"/>
            <a:ext cx="8992855" cy="1352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/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𝑐𝑒𝑙𝑙𝑠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blipFill>
                <a:blip r:embed="rId5"/>
                <a:stretch>
                  <a:fillRect l="-2317" r="-77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/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𝑔𝑒𝑛𝑒𝑠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blipFill>
                <a:blip r:embed="rId6"/>
                <a:stretch>
                  <a:fillRect l="-2734" r="-78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/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𝑝𝑟𝑖𝑛𝑐𝑖𝑝𝑙𝑒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𝑐𝑜𝑚𝑝𝑜𝑛𝑒𝑛𝑡𝑠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𝑃𝐶𝑠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blipFill>
                <a:blip r:embed="rId7"/>
                <a:stretch>
                  <a:fillRect l="-1311" r="-562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C4AFCDE9-3D5A-4F00-9D9F-B24BA67384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37"/>
          <a:stretch/>
        </p:blipFill>
        <p:spPr>
          <a:xfrm>
            <a:off x="1468325" y="3538064"/>
            <a:ext cx="5486267" cy="29337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8C703B-86DA-4C7E-A8D2-6E21DC779F80}"/>
              </a:ext>
            </a:extLst>
          </p:cNvPr>
          <p:cNvCxnSpPr/>
          <p:nvPr/>
        </p:nvCxnSpPr>
        <p:spPr>
          <a:xfrm>
            <a:off x="2852670" y="3583140"/>
            <a:ext cx="0" cy="270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29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D3B5-EAF4-4CA6-A077-5C49D46C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99FDEE-D594-4F5B-BCCE-8D4641185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488" y="3644502"/>
            <a:ext cx="7868748" cy="284837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E88C-78A5-4F7D-BBE9-E9182CB31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1908286"/>
            <a:ext cx="10802858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59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10EF-935A-4541-B33A-0BF8AB7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C6880-8781-4C3F-8E75-B4C301954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5D208-39B6-4F87-A7D3-6B6F72F5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2477081"/>
            <a:ext cx="6735115" cy="1524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3929C5-C862-43FB-9B2E-CEE41012D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64" y="4246048"/>
            <a:ext cx="5410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6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EEEB-CA59-4077-8A20-97CC9BCC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ABA04-92FB-4C43-9274-4537E38BC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31A14-AA31-4CA3-A7B5-39AD7683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170995"/>
            <a:ext cx="8545118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89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1EF9-4EE8-4300-9DFE-E6E6FA65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DFD986-4B58-4C75-8B2C-BADBB2BE8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4791"/>
            <a:ext cx="5428978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00EB2-33FE-49D8-8D73-2755F4B4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804" y="2601803"/>
            <a:ext cx="1933845" cy="18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41035-B41D-4C8A-B9D4-82F894B0D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457" y="2601803"/>
            <a:ext cx="12219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48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CF28-4EEC-42C6-967C-956456FA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3EC940-B88D-49F3-A5F8-DC0C59B4C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0500" y="2382044"/>
            <a:ext cx="4191000" cy="3238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99893-2C0D-40A6-9AC9-2105D4AD019D}"/>
              </a:ext>
            </a:extLst>
          </p:cNvPr>
          <p:cNvSpPr txBox="1"/>
          <p:nvPr/>
        </p:nvSpPr>
        <p:spPr>
          <a:xfrm>
            <a:off x="6188299" y="3167390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B33E7-4497-4EBC-B565-35EC4CD29662}"/>
              </a:ext>
            </a:extLst>
          </p:cNvPr>
          <p:cNvSpPr txBox="1"/>
          <p:nvPr/>
        </p:nvSpPr>
        <p:spPr>
          <a:xfrm>
            <a:off x="5600164" y="3216759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D2966-0F01-479B-965B-4CE0C1272451}"/>
              </a:ext>
            </a:extLst>
          </p:cNvPr>
          <p:cNvSpPr txBox="1"/>
          <p:nvPr/>
        </p:nvSpPr>
        <p:spPr>
          <a:xfrm>
            <a:off x="5889938" y="3410755"/>
            <a:ext cx="298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4E1D3-A24B-40B0-B62A-1E45E4FE805A}"/>
              </a:ext>
            </a:extLst>
          </p:cNvPr>
          <p:cNvSpPr txBox="1"/>
          <p:nvPr/>
        </p:nvSpPr>
        <p:spPr>
          <a:xfrm>
            <a:off x="5220237" y="3588227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003487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783C-9F75-41F8-8DF3-8F9FC293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LM0610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EB66A-85AA-4D79-B9EB-92A82FCCF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65"/>
          <a:stretch/>
        </p:blipFill>
        <p:spPr>
          <a:xfrm>
            <a:off x="112639" y="1759539"/>
            <a:ext cx="4246860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72444-6EAA-43D2-AABD-02197868E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25" y="2166761"/>
            <a:ext cx="5029902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1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D2B4-33D6-4D2C-9DB5-4469E269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5BA8-5101-474F-A6E0-EE747537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FDE86-F682-405B-A01E-5C6EC7C3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15" y="2669221"/>
            <a:ext cx="5191850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28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4D17-4E87-40A9-997E-05D6E502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22BBE-11B1-43DA-8401-DF25A52F5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37"/>
          <a:stretch/>
        </p:blipFill>
        <p:spPr>
          <a:xfrm>
            <a:off x="236574" y="2176854"/>
            <a:ext cx="6210408" cy="2543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73681C-E290-4CBE-ADB9-74D6C18B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50"/>
          <a:stretch/>
        </p:blipFill>
        <p:spPr>
          <a:xfrm>
            <a:off x="6446982" y="2176854"/>
            <a:ext cx="2429164" cy="254353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F0DDFC-8995-4F6A-A36A-9318764C8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6982" y="4563442"/>
            <a:ext cx="2176950" cy="156942"/>
          </a:xfrm>
        </p:spPr>
      </p:pic>
    </p:spTree>
    <p:extLst>
      <p:ext uri="{BB962C8B-B14F-4D97-AF65-F5344CB8AC3E}">
        <p14:creationId xmlns:p14="http://schemas.microsoft.com/office/powerpoint/2010/main" val="1210852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FA5C80-0DA9-4FA2-94DD-24C3B1B3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26" y="866700"/>
            <a:ext cx="9373386" cy="512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06FFA-B499-4C2E-930B-11B3B6236571}"/>
              </a:ext>
            </a:extLst>
          </p:cNvPr>
          <p:cNvSpPr txBox="1"/>
          <p:nvPr/>
        </p:nvSpPr>
        <p:spPr>
          <a:xfrm>
            <a:off x="3808428" y="5530134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1441B-FCAF-4BE0-8CE2-49C14CF07A6A}"/>
              </a:ext>
            </a:extLst>
          </p:cNvPr>
          <p:cNvSpPr txBox="1"/>
          <p:nvPr/>
        </p:nvSpPr>
        <p:spPr>
          <a:xfrm>
            <a:off x="3808428" y="4908668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7DA11-BEFE-440A-99AD-4C439308CC49}"/>
              </a:ext>
            </a:extLst>
          </p:cNvPr>
          <p:cNvSpPr txBox="1"/>
          <p:nvPr/>
        </p:nvSpPr>
        <p:spPr>
          <a:xfrm>
            <a:off x="3808427" y="521940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47CC2-7DAA-49CC-BBF3-CE4296E2DE0A}"/>
              </a:ext>
            </a:extLst>
          </p:cNvPr>
          <p:cNvSpPr txBox="1"/>
          <p:nvPr/>
        </p:nvSpPr>
        <p:spPr>
          <a:xfrm>
            <a:off x="3808423" y="3611234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D7F25-7F73-454B-AE37-ED56BBAB364C}"/>
              </a:ext>
            </a:extLst>
          </p:cNvPr>
          <p:cNvSpPr txBox="1"/>
          <p:nvPr/>
        </p:nvSpPr>
        <p:spPr>
          <a:xfrm>
            <a:off x="3808420" y="294736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F514E-FDA1-49D2-833F-F3608C60E448}"/>
              </a:ext>
            </a:extLst>
          </p:cNvPr>
          <p:cNvSpPr txBox="1"/>
          <p:nvPr/>
        </p:nvSpPr>
        <p:spPr>
          <a:xfrm>
            <a:off x="3808421" y="328520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03F8C-9DB8-45C8-98F8-A30A2623A50E}"/>
              </a:ext>
            </a:extLst>
          </p:cNvPr>
          <p:cNvSpPr txBox="1"/>
          <p:nvPr/>
        </p:nvSpPr>
        <p:spPr>
          <a:xfrm>
            <a:off x="3808425" y="3965410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227936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27F9-CF57-4829-8E2B-2B876916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BD709-D357-469A-ABCB-FF71C408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CB306-A8CC-4739-A078-F3526636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24" y="0"/>
            <a:ext cx="9196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77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889B-60B7-4327-AD3E-13449001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99BA6-62EF-4F73-A0C7-D1BBC9127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7694A-F0A3-4768-A955-9E0902598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104311"/>
            <a:ext cx="10860016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94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7983-B736-4DA3-A85E-229802D67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F61A-C0BB-4683-ABDD-ECF8EDEB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5A605-4280-4689-86F3-A7D7339AD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790" y="553825"/>
            <a:ext cx="9259592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44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17DF-2883-4D72-AD85-D2DC60AF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3B70F2B-196F-4495-801A-2916EA3DD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38FADF-7898-45F8-BF2A-2DB23F9E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371313"/>
            <a:ext cx="910717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85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44F4-A826-4440-87AE-232B3F32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72153-8DD2-444A-AAFF-8BF3B6C21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A27AC-BB03-4EC4-9696-C21D3354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737812"/>
            <a:ext cx="11002911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96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3349-27C8-4E7E-A768-B09674C1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603E-DF37-4D3A-B039-C55845F53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F82B2-82B6-48DF-BFD3-280946F2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347232"/>
            <a:ext cx="9612066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34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5D2E-2092-48EB-985C-07E492E4B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CF4C-C8AB-4669-9C0A-D9AAD0700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294A-2FAD-47E4-B36F-B4520D98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533260"/>
            <a:ext cx="7925906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31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9F3-E8EA-4A7F-8CDE-867A8C5E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DBDD0-5A05-4AD9-B68B-E8FCED1E0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7D93E-E4CA-42F9-9639-39A88741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366285"/>
            <a:ext cx="10612331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32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BA4-5A44-4D90-BBC3-3CB658D3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ECE99-273A-45F9-9AB4-EEEE9C048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9BD6F-B1A2-4789-A42E-77906F2C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1190312"/>
            <a:ext cx="9945488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70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47D9-D49D-4759-A5E6-8D48519E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0B1995B0-420F-4F41-B496-08E64A4FA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23" y="4483177"/>
            <a:ext cx="1322947" cy="1152244"/>
          </a:xfr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84E269-F567-4DC7-AF1B-07B68E04F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57" y="3260599"/>
            <a:ext cx="5827790" cy="359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67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BE34-A976-46D0-8E59-407D228D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04314-83FF-4859-B6FE-BEE0336F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4DA0E-25B3-4E60-A433-870F3945C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1647576"/>
            <a:ext cx="844032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68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D1EF-66F9-4594-891D-45BED791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F1EC4-C963-44D4-A6BD-01538E67F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89921-385E-4272-953B-F2E42365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1709497"/>
            <a:ext cx="717332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82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00C9-3CDD-4CAD-9E7C-6AA13A7A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B09A0-EFBE-4799-B27E-18E752FCB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F0F85-147F-4D50-A9F2-F0EEDF4A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080" y="0"/>
            <a:ext cx="7959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73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91F19-01B9-4892-9752-4CC2F40C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F69-9ACD-4593-8BDB-688DE32BC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7A99E-85E5-4EFE-8124-B8DCC8D9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277" y="0"/>
            <a:ext cx="8439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90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294FEF-B8D1-4FC3-A769-D1D0DA08C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926"/>
          <a:stretch/>
        </p:blipFill>
        <p:spPr>
          <a:xfrm>
            <a:off x="1096973" y="976374"/>
            <a:ext cx="3172268" cy="1844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67747-C2A0-4F32-8D29-BCF39DAD1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898"/>
          <a:stretch/>
        </p:blipFill>
        <p:spPr>
          <a:xfrm>
            <a:off x="1096973" y="3062752"/>
            <a:ext cx="3172268" cy="2799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C2A669-BEED-46FA-B14A-343B552588BC}"/>
              </a:ext>
            </a:extLst>
          </p:cNvPr>
          <p:cNvSpPr txBox="1"/>
          <p:nvPr/>
        </p:nvSpPr>
        <p:spPr>
          <a:xfrm>
            <a:off x="2409431" y="2693420"/>
            <a:ext cx="54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CC236BD8-5BFC-4714-8F16-FAC1431DB0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970443"/>
                  </p:ext>
                </p:extLst>
              </p:nvPr>
            </p:nvGraphicFramePr>
            <p:xfrm>
              <a:off x="4687909" y="1898423"/>
              <a:ext cx="4378695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5739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0724304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200" dirty="0"/>
                            <a:t>Cell type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2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3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4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5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090759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CC236BD8-5BFC-4714-8F16-FAC1431DB0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970443"/>
                  </p:ext>
                </p:extLst>
              </p:nvPr>
            </p:nvGraphicFramePr>
            <p:xfrm>
              <a:off x="4687909" y="1898423"/>
              <a:ext cx="4378695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5739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0724304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200" dirty="0"/>
                            <a:t>Cell type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2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3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4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5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399306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399" t="-100000" r="-201399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399" t="-300000" r="-20139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500000" r="-29930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9306" t="-5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090759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8E85EE7-E836-4F66-BE64-57551D7EE2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1434410"/>
                  </p:ext>
                </p:extLst>
              </p:nvPr>
            </p:nvGraphicFramePr>
            <p:xfrm>
              <a:off x="9414382" y="1898423"/>
              <a:ext cx="1957662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8831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978831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Covariate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Covariate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63276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8E85EE7-E836-4F66-BE64-57551D7EE2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1434410"/>
                  </p:ext>
                </p:extLst>
              </p:nvPr>
            </p:nvGraphicFramePr>
            <p:xfrm>
              <a:off x="9414382" y="1898423"/>
              <a:ext cx="1957662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8831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978831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Covariate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Covariate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000" r="-10000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0000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0000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63276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1470209-B6B4-44D3-AF98-61C84F2650E9}"/>
              </a:ext>
            </a:extLst>
          </p:cNvPr>
          <p:cNvSpPr txBox="1"/>
          <p:nvPr/>
        </p:nvSpPr>
        <p:spPr>
          <a:xfrm>
            <a:off x="6144724" y="1349062"/>
            <a:ext cx="146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matrix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4BBFEC-CDAC-4817-BA13-4D249C8C5A60}"/>
              </a:ext>
            </a:extLst>
          </p:cNvPr>
          <p:cNvSpPr txBox="1"/>
          <p:nvPr/>
        </p:nvSpPr>
        <p:spPr>
          <a:xfrm>
            <a:off x="9660681" y="1349062"/>
            <a:ext cx="146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matrix</a:t>
            </a:r>
          </a:p>
        </p:txBody>
      </p:sp>
    </p:spTree>
    <p:extLst>
      <p:ext uri="{BB962C8B-B14F-4D97-AF65-F5344CB8AC3E}">
        <p14:creationId xmlns:p14="http://schemas.microsoft.com/office/powerpoint/2010/main" val="1217555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75C1594-4DA4-4986-A8DC-C968D456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DCATS </a:t>
            </a:r>
            <a:r>
              <a:rPr lang="en-US" altLang="zh-CN" dirty="0"/>
              <a:t>supplementary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5">
                <a:extLst>
                  <a:ext uri="{FF2B5EF4-FFF2-40B4-BE49-F238E27FC236}">
                    <a16:creationId xmlns:a16="http://schemas.microsoft.com/office/drawing/2014/main" id="{D1B2143E-95DD-4731-942A-3E7D70AABB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5014032"/>
                  </p:ext>
                </p:extLst>
              </p:nvPr>
            </p:nvGraphicFramePr>
            <p:xfrm>
              <a:off x="5558014" y="2134470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𝐴𝐴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5">
                <a:extLst>
                  <a:ext uri="{FF2B5EF4-FFF2-40B4-BE49-F238E27FC236}">
                    <a16:creationId xmlns:a16="http://schemas.microsoft.com/office/drawing/2014/main" id="{D1B2143E-95DD-4731-942A-3E7D70AABB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5014032"/>
                  </p:ext>
                </p:extLst>
              </p:nvPr>
            </p:nvGraphicFramePr>
            <p:xfrm>
              <a:off x="5558014" y="2134470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02273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r="-97778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7561" r="-202273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97561" r="-97778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97561" b="-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202500" r="-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2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C40902A5-EAE5-4190-B1CA-6A1516DD65E0}"/>
              </a:ext>
            </a:extLst>
          </p:cNvPr>
          <p:cNvSpPr/>
          <p:nvPr/>
        </p:nvSpPr>
        <p:spPr>
          <a:xfrm>
            <a:off x="5308052" y="2985540"/>
            <a:ext cx="130485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DC4950-33E2-4228-91DC-5F5116FC7D46}"/>
              </a:ext>
            </a:extLst>
          </p:cNvPr>
          <p:cNvSpPr txBox="1"/>
          <p:nvPr/>
        </p:nvSpPr>
        <p:spPr>
          <a:xfrm>
            <a:off x="5200673" y="1800564"/>
            <a:ext cx="1790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Misclassification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Matrix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D8890C-3C40-4CCE-9273-B0C5DA1A6E6C}"/>
              </a:ext>
            </a:extLst>
          </p:cNvPr>
          <p:cNvSpPr txBox="1"/>
          <p:nvPr/>
        </p:nvSpPr>
        <p:spPr>
          <a:xfrm>
            <a:off x="7328330" y="1782660"/>
            <a:ext cx="1495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Latent True Matrix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BDE15-BB04-4613-A3AD-6ECC31BCF438}"/>
              </a:ext>
            </a:extLst>
          </p:cNvPr>
          <p:cNvSpPr txBox="1"/>
          <p:nvPr/>
        </p:nvSpPr>
        <p:spPr>
          <a:xfrm>
            <a:off x="8075847" y="4380921"/>
            <a:ext cx="615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12">
                <a:extLst>
                  <a:ext uri="{FF2B5EF4-FFF2-40B4-BE49-F238E27FC236}">
                    <a16:creationId xmlns:a16="http://schemas.microsoft.com/office/drawing/2014/main" id="{DF6DE361-ADA9-4B33-B44E-DE3AF0300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4111998"/>
                  </p:ext>
                </p:extLst>
              </p:nvPr>
            </p:nvGraphicFramePr>
            <p:xfrm>
              <a:off x="10806" y="2414819"/>
              <a:ext cx="3203732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00933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</a:t>
                          </a:r>
                          <a14:m>
                            <m:oMath xmlns:m="http://schemas.openxmlformats.org/officeDocument/2006/math"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12">
                <a:extLst>
                  <a:ext uri="{FF2B5EF4-FFF2-40B4-BE49-F238E27FC236}">
                    <a16:creationId xmlns:a16="http://schemas.microsoft.com/office/drawing/2014/main" id="{DF6DE361-ADA9-4B33-B44E-DE3AF0300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4111998"/>
                  </p:ext>
                </p:extLst>
              </p:nvPr>
            </p:nvGraphicFramePr>
            <p:xfrm>
              <a:off x="10806" y="2414819"/>
              <a:ext cx="3203732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00933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242" b="-5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0000" r="-199242" b="-4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1527" t="-302500" r="-100763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02500" r="-299242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02500" r="-299242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02500" r="-199242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242" t="-502500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794CDC07-6672-475B-9D8C-97DCD0534E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2465603"/>
                  </p:ext>
                </p:extLst>
              </p:nvPr>
            </p:nvGraphicFramePr>
            <p:xfrm>
              <a:off x="3308022" y="2408409"/>
              <a:ext cx="1771528" cy="14752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85764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885764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Covariate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794CDC07-6672-475B-9D8C-97DCD0534E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2465603"/>
                  </p:ext>
                </p:extLst>
              </p:nvPr>
            </p:nvGraphicFramePr>
            <p:xfrm>
              <a:off x="3308022" y="2408409"/>
              <a:ext cx="1771528" cy="14752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85764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885764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Covariate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b="-5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0000" r="-100000" b="-4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100000" b="-4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00000" r="-100000" b="-3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402500" r="-100000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402500" b="-1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2560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47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35FE4455-2949-4405-A35C-71D97F9E5DA8}"/>
              </a:ext>
            </a:extLst>
          </p:cNvPr>
          <p:cNvSpPr txBox="1"/>
          <p:nvPr/>
        </p:nvSpPr>
        <p:spPr>
          <a:xfrm>
            <a:off x="1235660" y="2063497"/>
            <a:ext cx="1263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Count Matrix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DFB15B-4C97-45C6-8781-91C8C91A091B}"/>
              </a:ext>
            </a:extLst>
          </p:cNvPr>
          <p:cNvSpPr txBox="1"/>
          <p:nvPr/>
        </p:nvSpPr>
        <p:spPr>
          <a:xfrm>
            <a:off x="3606895" y="2059659"/>
            <a:ext cx="1173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Design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4D63D4AA-F38F-4C6E-AC45-D1A6C4A0B3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4797166"/>
                  </p:ext>
                </p:extLst>
              </p:nvPr>
            </p:nvGraphicFramePr>
            <p:xfrm>
              <a:off x="6841408" y="2422788"/>
              <a:ext cx="2468880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67394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4D63D4AA-F38F-4C6E-AC45-D1A6C4A0B3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4797166"/>
                  </p:ext>
                </p:extLst>
              </p:nvPr>
            </p:nvGraphicFramePr>
            <p:xfrm>
              <a:off x="6841408" y="2422788"/>
              <a:ext cx="2468880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481" r="-1481" b="-5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741" t="-100000" r="-202222" b="-4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t="-302500" r="-10073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741" t="-502500" r="-202222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481" t="-502500" r="-1481" b="-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67394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CDA39D63-22D5-47FF-8C58-ACFFA1D003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900996"/>
                  </p:ext>
                </p:extLst>
              </p:nvPr>
            </p:nvGraphicFramePr>
            <p:xfrm>
              <a:off x="6725017" y="4685682"/>
              <a:ext cx="2711214" cy="123145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3738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903738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903738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Covariate 1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CDA39D63-22D5-47FF-8C58-ACFFA1D003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900996"/>
                  </p:ext>
                </p:extLst>
              </p:nvPr>
            </p:nvGraphicFramePr>
            <p:xfrm>
              <a:off x="6725017" y="4685682"/>
              <a:ext cx="2711214" cy="123145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3738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903738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903738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Covariate 1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676" b="-4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9329" t="-100000" r="-99329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676" t="-100000" b="-3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302500" r="-200676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9329" t="-302500" r="-99329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676" t="-302500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2560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383333" r="-200676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676" t="-383333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Left Bracket 52">
            <a:extLst>
              <a:ext uri="{FF2B5EF4-FFF2-40B4-BE49-F238E27FC236}">
                <a16:creationId xmlns:a16="http://schemas.microsoft.com/office/drawing/2014/main" id="{B106601F-218E-40FD-9E18-68ADEB823A0A}"/>
              </a:ext>
            </a:extLst>
          </p:cNvPr>
          <p:cNvSpPr/>
          <p:nvPr/>
        </p:nvSpPr>
        <p:spPr>
          <a:xfrm>
            <a:off x="2030514" y="4380921"/>
            <a:ext cx="476722" cy="1654935"/>
          </a:xfrm>
          <a:prstGeom prst="lef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A9E7170-D03B-4FF6-9135-D2192C880ECE}"/>
                  </a:ext>
                </a:extLst>
              </p:cNvPr>
              <p:cNvSpPr txBox="1"/>
              <p:nvPr/>
            </p:nvSpPr>
            <p:spPr>
              <a:xfrm>
                <a:off x="388498" y="4685682"/>
                <a:ext cx="142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𝐺𝐿𝑀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A9E7170-D03B-4FF6-9135-D2192C880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98" y="4685682"/>
                <a:ext cx="1425070" cy="276999"/>
              </a:xfrm>
              <a:prstGeom prst="rect">
                <a:avLst/>
              </a:prstGeom>
              <a:blipFill>
                <a:blip r:embed="rId8"/>
                <a:stretch>
                  <a:fillRect l="-3846" r="-299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row: Right 63">
            <a:extLst>
              <a:ext uri="{FF2B5EF4-FFF2-40B4-BE49-F238E27FC236}">
                <a16:creationId xmlns:a16="http://schemas.microsoft.com/office/drawing/2014/main" id="{C4EFBC96-724B-40EE-B81B-4EC8038F4A3A}"/>
              </a:ext>
            </a:extLst>
          </p:cNvPr>
          <p:cNvSpPr/>
          <p:nvPr/>
        </p:nvSpPr>
        <p:spPr>
          <a:xfrm>
            <a:off x="407817" y="5059009"/>
            <a:ext cx="129449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F5A3CB-B0FB-475C-B714-EDA65C4A1978}"/>
              </a:ext>
            </a:extLst>
          </p:cNvPr>
          <p:cNvSpPr txBox="1"/>
          <p:nvPr/>
        </p:nvSpPr>
        <p:spPr>
          <a:xfrm>
            <a:off x="2030514" y="5723492"/>
            <a:ext cx="47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8C2009F-65BA-4CE9-8D7B-90B461531C72}"/>
              </a:ext>
            </a:extLst>
          </p:cNvPr>
          <p:cNvSpPr txBox="1"/>
          <p:nvPr/>
        </p:nvSpPr>
        <p:spPr>
          <a:xfrm>
            <a:off x="2030514" y="6028253"/>
            <a:ext cx="47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AFA345-B3FC-4D15-83D9-6AEAE1A42B17}"/>
              </a:ext>
            </a:extLst>
          </p:cNvPr>
          <p:cNvSpPr txBox="1"/>
          <p:nvPr/>
        </p:nvSpPr>
        <p:spPr>
          <a:xfrm>
            <a:off x="2534079" y="4119311"/>
            <a:ext cx="2425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base model : null model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base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 : full model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76309CC-F257-4E84-B0C1-EEFC30DEF350}"/>
              </a:ext>
            </a:extLst>
          </p:cNvPr>
          <p:cNvSpPr txBox="1"/>
          <p:nvPr/>
        </p:nvSpPr>
        <p:spPr>
          <a:xfrm>
            <a:off x="2534079" y="5881967"/>
            <a:ext cx="2425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fixed overdispersion term 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F871F5F4-F92C-4418-A2A0-01182FF8952E}"/>
              </a:ext>
            </a:extLst>
          </p:cNvPr>
          <p:cNvSpPr/>
          <p:nvPr/>
        </p:nvSpPr>
        <p:spPr>
          <a:xfrm>
            <a:off x="5193494" y="5002649"/>
            <a:ext cx="129449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87D5C9-9636-4FED-91CA-2A945DC07F03}"/>
              </a:ext>
            </a:extLst>
          </p:cNvPr>
          <p:cNvSpPr txBox="1"/>
          <p:nvPr/>
        </p:nvSpPr>
        <p:spPr>
          <a:xfrm>
            <a:off x="5734235" y="3284301"/>
            <a:ext cx="45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(1)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4FE913-E5D6-41D5-9181-94022D53581F}"/>
              </a:ext>
            </a:extLst>
          </p:cNvPr>
          <p:cNvSpPr txBox="1"/>
          <p:nvPr/>
        </p:nvSpPr>
        <p:spPr>
          <a:xfrm>
            <a:off x="4627063" y="4196255"/>
            <a:ext cx="45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(2)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26258D-40B8-41B1-83F8-4099049C82D0}"/>
              </a:ext>
            </a:extLst>
          </p:cNvPr>
          <p:cNvSpPr txBox="1"/>
          <p:nvPr/>
        </p:nvSpPr>
        <p:spPr>
          <a:xfrm>
            <a:off x="4627063" y="5843587"/>
            <a:ext cx="45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1831723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0FD9-A34A-45C2-A473-C1208275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A67619-6DFF-4678-88D1-35CC65B22BE2}"/>
              </a:ext>
            </a:extLst>
          </p:cNvPr>
          <p:cNvSpPr/>
          <p:nvPr/>
        </p:nvSpPr>
        <p:spPr>
          <a:xfrm>
            <a:off x="1008667" y="2644687"/>
            <a:ext cx="8229600" cy="274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(Support Vector Machine)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B2F2FC-37DB-41BA-95C4-1CFC1683A2E0}"/>
              </a:ext>
            </a:extLst>
          </p:cNvPr>
          <p:cNvSpPr/>
          <p:nvPr/>
        </p:nvSpPr>
        <p:spPr>
          <a:xfrm>
            <a:off x="1008667" y="2644687"/>
            <a:ext cx="164592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E5A58-762E-4F8C-BBCB-F7D2DA137BBB}"/>
              </a:ext>
            </a:extLst>
          </p:cNvPr>
          <p:cNvSpPr/>
          <p:nvPr/>
        </p:nvSpPr>
        <p:spPr>
          <a:xfrm>
            <a:off x="1008667" y="3094817"/>
            <a:ext cx="8229600" cy="274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DB9CA4-90BA-4A7F-A8CB-9DC472F702F3}"/>
              </a:ext>
            </a:extLst>
          </p:cNvPr>
          <p:cNvSpPr/>
          <p:nvPr/>
        </p:nvSpPr>
        <p:spPr>
          <a:xfrm>
            <a:off x="2654587" y="3094817"/>
            <a:ext cx="164592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97F96-4EAF-4AF1-8C24-CDFC9AEEFD3E}"/>
              </a:ext>
            </a:extLst>
          </p:cNvPr>
          <p:cNvSpPr txBox="1"/>
          <p:nvPr/>
        </p:nvSpPr>
        <p:spPr>
          <a:xfrm>
            <a:off x="4868943" y="3360281"/>
            <a:ext cx="50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6E147-46FF-455A-A31B-99C487FF341A}"/>
              </a:ext>
            </a:extLst>
          </p:cNvPr>
          <p:cNvSpPr/>
          <p:nvPr/>
        </p:nvSpPr>
        <p:spPr>
          <a:xfrm>
            <a:off x="1008666" y="3736683"/>
            <a:ext cx="8229600" cy="274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099433-38F6-4D5C-981B-050EB548F33A}"/>
              </a:ext>
            </a:extLst>
          </p:cNvPr>
          <p:cNvSpPr/>
          <p:nvPr/>
        </p:nvSpPr>
        <p:spPr>
          <a:xfrm>
            <a:off x="7592346" y="3729613"/>
            <a:ext cx="164592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E7E8D0-25B4-482D-AB12-33DB971FA4BD}"/>
              </a:ext>
            </a:extLst>
          </p:cNvPr>
          <p:cNvSpPr/>
          <p:nvPr/>
        </p:nvSpPr>
        <p:spPr>
          <a:xfrm>
            <a:off x="1008666" y="4999583"/>
            <a:ext cx="8229600" cy="274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Original cell type labels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7BCFA0-1725-46C5-80AF-EDAF1E2BDB27}"/>
              </a:ext>
            </a:extLst>
          </p:cNvPr>
          <p:cNvCxnSpPr/>
          <p:nvPr/>
        </p:nvCxnSpPr>
        <p:spPr>
          <a:xfrm>
            <a:off x="5123466" y="4111399"/>
            <a:ext cx="0" cy="36047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552837-D55E-458C-9617-616DEDB349D7}"/>
              </a:ext>
            </a:extLst>
          </p:cNvPr>
          <p:cNvSpPr/>
          <p:nvPr/>
        </p:nvSpPr>
        <p:spPr>
          <a:xfrm>
            <a:off x="1008666" y="4572271"/>
            <a:ext cx="822960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Predicted cell type labels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955FC5-7250-4C41-821B-8141879A9B33}"/>
              </a:ext>
            </a:extLst>
          </p:cNvPr>
          <p:cNvCxnSpPr>
            <a:cxnSpLocks/>
          </p:cNvCxnSpPr>
          <p:nvPr/>
        </p:nvCxnSpPr>
        <p:spPr>
          <a:xfrm>
            <a:off x="9442514" y="4923676"/>
            <a:ext cx="493337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4895F4C-CAEB-413D-8E81-A5698AF3C549}"/>
              </a:ext>
            </a:extLst>
          </p:cNvPr>
          <p:cNvSpPr txBox="1"/>
          <p:nvPr/>
        </p:nvSpPr>
        <p:spPr>
          <a:xfrm>
            <a:off x="9977486" y="4600510"/>
            <a:ext cx="171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Misclassification Matrix</a:t>
            </a:r>
          </a:p>
        </p:txBody>
      </p:sp>
    </p:spTree>
    <p:extLst>
      <p:ext uri="{BB962C8B-B14F-4D97-AF65-F5344CB8AC3E}">
        <p14:creationId xmlns:p14="http://schemas.microsoft.com/office/powerpoint/2010/main" val="531407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A4E6A-E74D-4097-B1F9-AFF677BB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" descr="Figure A-1">
            <a:extLst>
              <a:ext uri="{FF2B5EF4-FFF2-40B4-BE49-F238E27FC236}">
                <a16:creationId xmlns:a16="http://schemas.microsoft.com/office/drawing/2014/main" id="{05FF7752-5401-4E42-BE49-9DD4F96195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459734" y="3429000"/>
            <a:ext cx="1331595" cy="115951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F72BFC32-ABE7-4FCB-9718-41BF9B6B9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695" y="2179951"/>
            <a:ext cx="4572009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728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65307-299B-4BC4-82BE-85FA78A6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B3222F8-9375-4242-B4F0-739190255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5" y="2172490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1646336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AB4CA-BA11-4F92-88BE-0FB5B219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E47A993-ED18-4EB7-B90E-C6B72E88D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5496"/>
            <a:ext cx="4572009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21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4C697-3734-42CD-B702-4FE1FE2F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739319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55CB1-4035-455D-90AE-45280802E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5"/>
          <a:stretch/>
        </p:blipFill>
        <p:spPr>
          <a:xfrm>
            <a:off x="0" y="301574"/>
            <a:ext cx="12192000" cy="51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5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B927E16-6961-4CA7-98CE-78668C238620}"/>
              </a:ext>
            </a:extLst>
          </p:cNvPr>
          <p:cNvGrpSpPr/>
          <p:nvPr/>
        </p:nvGrpSpPr>
        <p:grpSpPr>
          <a:xfrm>
            <a:off x="838200" y="1860816"/>
            <a:ext cx="10645842" cy="4954578"/>
            <a:chOff x="838200" y="1860816"/>
            <a:chExt cx="10645842" cy="495457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88534D3-2B2A-468E-80DB-B6D0809C1995}"/>
                </a:ext>
              </a:extLst>
            </p:cNvPr>
            <p:cNvSpPr/>
            <p:nvPr/>
          </p:nvSpPr>
          <p:spPr>
            <a:xfrm>
              <a:off x="1189083" y="1860816"/>
              <a:ext cx="3032051" cy="9355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Pool</a:t>
              </a:r>
            </a:p>
            <a:p>
              <a:pPr algn="ctr"/>
              <a:r>
                <a:rPr lang="en-US" dirty="0"/>
                <a:t>(gene expression matrix + true label)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326BF7E-DBC6-46A6-9299-22F23B816E31}"/>
                </a:ext>
              </a:extLst>
            </p:cNvPr>
            <p:cNvCxnSpPr/>
            <p:nvPr/>
          </p:nvCxnSpPr>
          <p:spPr>
            <a:xfrm>
              <a:off x="2115888" y="2987699"/>
              <a:ext cx="0" cy="4731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755DD4C-B0D7-4CCA-8B82-C68FE7B2CD0B}"/>
                    </a:ext>
                  </a:extLst>
                </p:cNvPr>
                <p:cNvSpPr txBox="1"/>
                <p:nvPr/>
              </p:nvSpPr>
              <p:spPr>
                <a:xfrm>
                  <a:off x="2307271" y="2914562"/>
                  <a:ext cx="548639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Step1: Cells Selection(for each </a:t>
                  </a:r>
                  <a:r>
                    <a:rPr lang="en-US" b="0" dirty="0" err="1"/>
                    <a:t>condtion</a:t>
                  </a:r>
                  <a:r>
                    <a:rPr lang="en-US" b="0" dirty="0"/>
                    <a:t>)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𝐷𝑖𝑟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𝑀𝑢𝑙𝑡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755DD4C-B0D7-4CCA-8B82-C68FE7B2C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7271" y="2914562"/>
                  <a:ext cx="5486397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889" t="-4717" r="-70111" b="-75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31D6BD5-9DE2-4A59-9D10-30526A204DC2}"/>
                </a:ext>
              </a:extLst>
            </p:cNvPr>
            <p:cNvSpPr/>
            <p:nvPr/>
          </p:nvSpPr>
          <p:spPr>
            <a:xfrm>
              <a:off x="1189081" y="3685349"/>
              <a:ext cx="3032051" cy="9355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Selected Cells</a:t>
              </a:r>
            </a:p>
            <a:p>
              <a:pPr algn="ctr"/>
              <a:r>
                <a:rPr lang="en-US" dirty="0"/>
                <a:t>(Simulated data)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599B692-E7C9-455A-B97A-0C9E0BCAD859}"/>
                </a:ext>
              </a:extLst>
            </p:cNvPr>
            <p:cNvCxnSpPr/>
            <p:nvPr/>
          </p:nvCxnSpPr>
          <p:spPr>
            <a:xfrm>
              <a:off x="2158419" y="4772103"/>
              <a:ext cx="0" cy="4731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69A9B8-B77D-4D7F-B89D-F71DF59E051B}"/>
                </a:ext>
              </a:extLst>
            </p:cNvPr>
            <p:cNvSpPr txBox="1"/>
            <p:nvPr/>
          </p:nvSpPr>
          <p:spPr>
            <a:xfrm>
              <a:off x="2307271" y="4666575"/>
              <a:ext cx="5486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/>
                <a:t>Step2: Clustering 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92BFE65-CC1F-48CE-ADB1-988CD031EA2F}"/>
                </a:ext>
              </a:extLst>
            </p:cNvPr>
            <p:cNvSpPr/>
            <p:nvPr/>
          </p:nvSpPr>
          <p:spPr>
            <a:xfrm>
              <a:off x="1189081" y="5367479"/>
              <a:ext cx="3032051" cy="9355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count matrix +</a:t>
              </a:r>
            </a:p>
            <a:p>
              <a:pPr algn="ctr"/>
              <a:r>
                <a:rPr lang="en-US" dirty="0"/>
                <a:t>design matrix +</a:t>
              </a:r>
            </a:p>
            <a:p>
              <a:pPr algn="ctr"/>
              <a:r>
                <a:rPr lang="en-US" dirty="0"/>
                <a:t>confusion matrix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7710C08-8C69-4082-9D5A-FDEDC0ABE52B}"/>
                </a:ext>
              </a:extLst>
            </p:cNvPr>
            <p:cNvCxnSpPr>
              <a:cxnSpLocks/>
            </p:cNvCxnSpPr>
            <p:nvPr/>
          </p:nvCxnSpPr>
          <p:spPr>
            <a:xfrm>
              <a:off x="4586181" y="5844294"/>
              <a:ext cx="4642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C72F5F-81A1-48C5-BC59-1CC833961B5D}"/>
                </a:ext>
              </a:extLst>
            </p:cNvPr>
            <p:cNvSpPr txBox="1"/>
            <p:nvPr/>
          </p:nvSpPr>
          <p:spPr>
            <a:xfrm>
              <a:off x="5809804" y="5061068"/>
              <a:ext cx="567423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3: Differential Composition Analysis</a:t>
              </a:r>
            </a:p>
            <a:p>
              <a:pPr lvl="1"/>
              <a:r>
                <a:rPr lang="en-US" dirty="0"/>
                <a:t>DCATS  -&gt; p values</a:t>
              </a:r>
            </a:p>
            <a:p>
              <a:pPr lvl="1"/>
              <a:r>
                <a:rPr lang="en-US" dirty="0"/>
                <a:t>Fisher’s exact test -&gt; p values </a:t>
              </a:r>
            </a:p>
            <a:p>
              <a:pPr lvl="1"/>
              <a:r>
                <a:rPr lang="en-US" dirty="0"/>
                <a:t>speckle -&gt; p values </a:t>
              </a:r>
            </a:p>
            <a:p>
              <a:pPr lvl="1"/>
              <a:r>
                <a:rPr lang="en-US" dirty="0" err="1"/>
                <a:t>diffcyt</a:t>
              </a:r>
              <a:r>
                <a:rPr lang="en-US" dirty="0"/>
                <a:t> -&gt; p values </a:t>
              </a:r>
            </a:p>
            <a:p>
              <a:pPr lvl="1"/>
              <a:r>
                <a:rPr lang="en-US" dirty="0" err="1"/>
                <a:t>scDC</a:t>
              </a:r>
              <a:r>
                <a:rPr lang="en-US" dirty="0"/>
                <a:t> -&gt; p values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B35695B4-7439-46BB-982E-868B3C82EC1A}"/>
                </a:ext>
              </a:extLst>
            </p:cNvPr>
            <p:cNvSpPr/>
            <p:nvPr/>
          </p:nvSpPr>
          <p:spPr>
            <a:xfrm>
              <a:off x="5597154" y="5524033"/>
              <a:ext cx="165472" cy="1152992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CA49900-06AD-4EA8-8D4E-842DFC619B46}"/>
                </a:ext>
              </a:extLst>
            </p:cNvPr>
            <p:cNvSpPr/>
            <p:nvPr/>
          </p:nvSpPr>
          <p:spPr>
            <a:xfrm>
              <a:off x="838200" y="5109029"/>
              <a:ext cx="9943208" cy="1692086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14124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E2E10EE-2133-40B2-B4F6-FDBA78AE6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23"/>
          <a:stretch/>
        </p:blipFill>
        <p:spPr>
          <a:xfrm>
            <a:off x="603873" y="228600"/>
            <a:ext cx="7315215" cy="3133725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E0C3CA9-4E30-4CA8-810C-504816CC9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285259"/>
              </p:ext>
            </p:extLst>
          </p:nvPr>
        </p:nvGraphicFramePr>
        <p:xfrm>
          <a:off x="514346" y="3444078"/>
          <a:ext cx="387705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82318350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694219175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619612206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35990099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4115355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39602416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90675808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05848771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07594945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truth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15666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DCATS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48662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fisher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30311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scDC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34904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speckle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2330404"/>
                  </a:ext>
                </a:extLst>
              </a:tr>
            </a:tbl>
          </a:graphicData>
        </a:graphic>
      </p:graphicFrame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BE40C54-9A39-412A-8E3A-4555BA3ED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94"/>
          <a:stretch/>
        </p:blipFill>
        <p:spPr>
          <a:xfrm>
            <a:off x="623300" y="4592631"/>
            <a:ext cx="7315215" cy="515938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2246A3-E594-4BFC-B3F6-FC3B27C50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013571"/>
              </p:ext>
            </p:extLst>
          </p:nvPr>
        </p:nvGraphicFramePr>
        <p:xfrm>
          <a:off x="4655064" y="3429000"/>
          <a:ext cx="314553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393192">
                  <a:extLst>
                    <a:ext uri="{9D8B030D-6E8A-4147-A177-3AD203B41FA5}">
                      <a16:colId xmlns:a16="http://schemas.microsoft.com/office/drawing/2014/main" val="306597047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475861977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92408119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442576038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87255055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261430642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984872285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43532942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8597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6524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72886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11610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4955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5615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A589EF-3E1F-49EA-B4E0-E00C12EB9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3"/>
          <a:stretch/>
        </p:blipFill>
        <p:spPr>
          <a:xfrm>
            <a:off x="838200" y="404813"/>
            <a:ext cx="10515600" cy="3024187"/>
          </a:xfrm>
        </p:spPr>
      </p:pic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34AD13-F4F8-4772-B2D6-66FFADA21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13"/>
          <a:stretch/>
        </p:blipFill>
        <p:spPr>
          <a:xfrm>
            <a:off x="742950" y="4602156"/>
            <a:ext cx="10515600" cy="47625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0EC30FB-C8DA-4BC6-ABF2-D66BB3DBD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190297"/>
              </p:ext>
            </p:extLst>
          </p:nvPr>
        </p:nvGraphicFramePr>
        <p:xfrm>
          <a:off x="514346" y="3444078"/>
          <a:ext cx="387705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82318350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694219175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619612206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35990099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4115355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39602416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90675808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05848771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07594945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truth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15666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DCATS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48662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fisher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30311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scDC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34904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speckle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233040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FB7027-566C-43F6-B5A4-81722E48B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702642"/>
              </p:ext>
            </p:extLst>
          </p:nvPr>
        </p:nvGraphicFramePr>
        <p:xfrm>
          <a:off x="4655064" y="3429000"/>
          <a:ext cx="314553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393192">
                  <a:extLst>
                    <a:ext uri="{9D8B030D-6E8A-4147-A177-3AD203B41FA5}">
                      <a16:colId xmlns:a16="http://schemas.microsoft.com/office/drawing/2014/main" val="306597047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475861977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92408119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442576038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87255055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261430642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984872285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43532942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8597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6524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72886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11610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495580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71EFD3A-AB6D-48AE-BC0F-8E2C18292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217507"/>
              </p:ext>
            </p:extLst>
          </p:nvPr>
        </p:nvGraphicFramePr>
        <p:xfrm>
          <a:off x="8208266" y="3444078"/>
          <a:ext cx="314553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393192">
                  <a:extLst>
                    <a:ext uri="{9D8B030D-6E8A-4147-A177-3AD203B41FA5}">
                      <a16:colId xmlns:a16="http://schemas.microsoft.com/office/drawing/2014/main" val="3591532390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984182042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51938825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63776048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7058425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55939893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73027202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69056966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49374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0893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81082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410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3584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4011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A63F-2C75-4352-AD8F-9E68CCA6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1E65B08-17DC-465E-98E4-BD46E9D17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29"/>
          <a:stretch/>
        </p:blipFill>
        <p:spPr>
          <a:xfrm>
            <a:off x="4400545" y="6099178"/>
            <a:ext cx="3657607" cy="415925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1DA0DF3-4E72-414D-B249-7785F0CC9D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37"/>
          <a:stretch/>
        </p:blipFill>
        <p:spPr>
          <a:xfrm>
            <a:off x="4267196" y="1562097"/>
            <a:ext cx="3657607" cy="3257554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CD261D-DDC6-480C-8C5C-A17EB34F0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559340"/>
              </p:ext>
            </p:extLst>
          </p:nvPr>
        </p:nvGraphicFramePr>
        <p:xfrm>
          <a:off x="4047747" y="4915693"/>
          <a:ext cx="387705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411983006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051178212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72809117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30950405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67288371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05646495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002001980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56796195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6618273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truth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88342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DCATS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92124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fisher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97627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scDC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05409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speckle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1245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49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88149CD-F750-4263-B6E0-379031C76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345103"/>
              </p:ext>
            </p:extLst>
          </p:nvPr>
        </p:nvGraphicFramePr>
        <p:xfrm>
          <a:off x="3786608" y="3750716"/>
          <a:ext cx="260858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395919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98491826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26985634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26546034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6053908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21312802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703629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9060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6047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333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4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735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95710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4ECA8A-4EC3-4BF9-8670-D88C6287A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343766"/>
              </p:ext>
            </p:extLst>
          </p:nvPr>
        </p:nvGraphicFramePr>
        <p:xfrm>
          <a:off x="6940147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80338883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930775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4543651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5884355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74316726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85768779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64214951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42995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311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45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25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192669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1F6E7BD-D7E0-4454-9664-936023C6F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434256"/>
              </p:ext>
            </p:extLst>
          </p:nvPr>
        </p:nvGraphicFramePr>
        <p:xfrm>
          <a:off x="-305029" y="3750716"/>
          <a:ext cx="3694176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818663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2309841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186872642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4853340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5416756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33818633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79527657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94592928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665033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873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DCATS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19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89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scDC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48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fisher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331407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0FC76AD-F2F7-458D-BF28-227997DA5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398363"/>
              </p:ext>
            </p:extLst>
          </p:nvPr>
        </p:nvGraphicFramePr>
        <p:xfrm>
          <a:off x="10118152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9779108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6075210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457351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3756763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6730937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7037204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45692873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20115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341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30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53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611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407289"/>
                  </a:ext>
                </a:extLst>
              </a:tr>
            </a:tbl>
          </a:graphicData>
        </a:graphic>
      </p:graphicFrame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C037BD90-0462-432A-AEE0-6BF7DCAEB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6"/>
          <a:stretch/>
        </p:blipFill>
        <p:spPr>
          <a:xfrm>
            <a:off x="0" y="0"/>
            <a:ext cx="6665990" cy="3593206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20A6570F-2912-4C8A-BF88-5CF5383CD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b="12676"/>
          <a:stretch/>
        </p:blipFill>
        <p:spPr>
          <a:xfrm>
            <a:off x="6665990" y="0"/>
            <a:ext cx="6331358" cy="3593206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76D426D-F438-4683-BAEA-19F84192E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7"/>
          <a:stretch/>
        </p:blipFill>
        <p:spPr>
          <a:xfrm>
            <a:off x="0" y="5722742"/>
            <a:ext cx="6665990" cy="508716"/>
          </a:xfrm>
          <a:prstGeom prst="rect">
            <a:avLst/>
          </a:prstGeom>
        </p:spPr>
      </p:pic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28DDDE97-C9C8-47AC-B32A-2DDE0A5B16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t="87637"/>
          <a:stretch/>
        </p:blipFill>
        <p:spPr>
          <a:xfrm>
            <a:off x="6665990" y="5722743"/>
            <a:ext cx="6331358" cy="5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1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71F15DE-116D-41F8-A7A5-DBB52EEDC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735"/>
            <a:ext cx="12192000" cy="570784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BFF74-3446-4985-ACBD-9BB5FFB4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502" y="5857723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</p:spTree>
    <p:extLst>
      <p:ext uri="{BB962C8B-B14F-4D97-AF65-F5344CB8AC3E}">
        <p14:creationId xmlns:p14="http://schemas.microsoft.com/office/powerpoint/2010/main" val="227000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D37E25-DD3E-410D-9491-77554EAB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869"/>
            <a:ext cx="12192000" cy="57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4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B825-CD8F-460E-9F0E-55CE47DD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B759427-4A45-4EA3-925E-0AC83B3CF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1444"/>
            <a:ext cx="7971211" cy="414563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1A3225-5EC1-43F8-9D42-73D69D58CBA3}"/>
              </a:ext>
            </a:extLst>
          </p:cNvPr>
          <p:cNvSpPr txBox="1">
            <a:spLocks/>
          </p:cNvSpPr>
          <p:nvPr/>
        </p:nvSpPr>
        <p:spPr>
          <a:xfrm>
            <a:off x="1999034" y="389270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Neoplastic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DCC20-7132-4734-BD6A-91B7AF5932C8}"/>
              </a:ext>
            </a:extLst>
          </p:cNvPr>
          <p:cNvSpPr txBox="1">
            <a:spLocks/>
          </p:cNvSpPr>
          <p:nvPr/>
        </p:nvSpPr>
        <p:spPr>
          <a:xfrm>
            <a:off x="3785681" y="217739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Pericyte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5E5775-E2E6-45BE-83C2-F0873EE03A57}"/>
              </a:ext>
            </a:extLst>
          </p:cNvPr>
          <p:cNvSpPr txBox="1">
            <a:spLocks/>
          </p:cNvSpPr>
          <p:nvPr/>
        </p:nvSpPr>
        <p:spPr>
          <a:xfrm>
            <a:off x="3354421" y="2891765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CAF</a:t>
            </a:r>
          </a:p>
        </p:txBody>
      </p:sp>
      <p:pic>
        <p:nvPicPr>
          <p:cNvPr id="10" name="Picture 9" descr="A picture containing text, invertebrate, coelenterate&#10;&#10;Description automatically generated">
            <a:extLst>
              <a:ext uri="{FF2B5EF4-FFF2-40B4-BE49-F238E27FC236}">
                <a16:creationId xmlns:a16="http://schemas.microsoft.com/office/drawing/2014/main" id="{42F7E8D3-E1C1-4C60-BBAC-5CB16BE6E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5" y="2409200"/>
            <a:ext cx="3955913" cy="26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35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21851</TotalTime>
  <Words>1193</Words>
  <Application>Microsoft Office PowerPoint</Application>
  <PresentationFormat>Widescreen</PresentationFormat>
  <Paragraphs>618</Paragraphs>
  <Slides>53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PowerPoint Presentation</vt:lpstr>
      <vt:lpstr>LM0414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DCATS supplementary</vt:lpstr>
      <vt:lpstr>MMPH6140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JC0522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LM0610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DCATS supplementary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Xinyi</dc:creator>
  <cp:lastModifiedBy>Lin Aprial</cp:lastModifiedBy>
  <cp:revision>99</cp:revision>
  <dcterms:created xsi:type="dcterms:W3CDTF">2021-04-14T08:08:52Z</dcterms:created>
  <dcterms:modified xsi:type="dcterms:W3CDTF">2021-10-28T02:18:45Z</dcterms:modified>
</cp:coreProperties>
</file>